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 showSpecialPlsOnTitleSld="0">
  <p:sldMasterIdLst>
    <p:sldMasterId id="2147483693" r:id="rId3"/>
    <p:sldMasterId id="2147483694" r:id="rId4"/>
    <p:sldMasterId id="214748369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6858000" cx="9144000"/>
  <p:notesSz cx="7010400" cy="9296400"/>
  <p:embeddedFontLst>
    <p:embeddedFont>
      <p:font typeface="Quattrocento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bold.fntdata"/><Relationship Id="rId11" Type="http://schemas.openxmlformats.org/officeDocument/2006/relationships/slide" Target="slides/slide4.xml"/><Relationship Id="rId22" Type="http://schemas.openxmlformats.org/officeDocument/2006/relationships/font" Target="fonts/QuattrocentoSans-boldItalic.fntdata"/><Relationship Id="rId10" Type="http://schemas.openxmlformats.org/officeDocument/2006/relationships/slide" Target="slides/slide3.xml"/><Relationship Id="rId21" Type="http://schemas.openxmlformats.org/officeDocument/2006/relationships/font" Target="fonts/QuattrocentoSans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2.xml"/><Relationship Id="rId19" Type="http://schemas.openxmlformats.org/officeDocument/2006/relationships/font" Target="fonts/QuattrocentoSans-regular.fntdata"/><Relationship Id="rId6" Type="http://schemas.openxmlformats.org/officeDocument/2006/relationships/notesMaster" Target="notesMasters/notesMaster.xml"/><Relationship Id="rId18" Type="http://schemas.openxmlformats.org/officeDocument/2006/relationships/slide" Target="slides/slide11.xml"/><Relationship Id="rId7" Type="http://schemas.openxmlformats.org/officeDocument/2006/relationships/slide" Target="slides/slide.xml"/><Relationship Id="rId8" Type="http://schemas.openxmlformats.org/officeDocument/2006/relationships/slide" Target="slides/slide1.xml"/></Relationships>
</file>

<file path=ppt/media/image00.jpg>
</file>

<file path=ppt/media/image01.png>
</file>

<file path=ppt/media/image02.png>
</file>

<file path=ppt/media/image03.png>
</file>

<file path=ppt/media/image04.jpg>
</file>

<file path=ppt/media/image05.png>
</file>

<file path=ppt/media/image06.png>
</file>

<file path=ppt/media/image07.png>
</file>

<file path=ppt/media/image08.jpg>
</file>

<file path=ppt/media/image09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0.png>
</file>

<file path=ppt/media/image21.png>
</file>

<file path=ppt/media/image22.jpg>
</file>

<file path=ppt/media/image23.jpg>
</file>

<file path=ppt/media/image24.png>
</file>

<file path=ppt/media/image25.jpg>
</file>

<file path=ppt/media/image26.png>
</file>

<file path=ppt/media/image27.jpg>
</file>

<file path=ppt/media/image28.png>
</file>

<file path=ppt/notesMasters/_rels/notesMaster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3037839" cy="4648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970937" y="0"/>
            <a:ext cx="3037839" cy="4648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81100" y="696912"/>
            <a:ext cx="4648199" cy="348615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829967"/>
            <a:ext cx="3037839" cy="46481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970937" y="8829967"/>
            <a:ext cx="3037839" cy="464819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rIns="93175" tIns="465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.xml"/></Relationships>
</file>

<file path=ppt/notesSlides/notesSlide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" type="body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/>
          <p:nvPr>
            <p:ph idx="2" type="sldImg"/>
          </p:nvPr>
        </p:nvSpPr>
        <p:spPr>
          <a:xfrm>
            <a:off x="1181100" y="696912"/>
            <a:ext cx="4648199" cy="348615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" name="Shape 261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75" rIns="93175" tIns="4657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Shape 270"/>
          <p:cNvSpPr txBox="1"/>
          <p:nvPr>
            <p:ph idx="11" type="ftr"/>
          </p:nvPr>
        </p:nvSpPr>
        <p:spPr>
          <a:xfrm>
            <a:off x="0" y="8829967"/>
            <a:ext cx="3037799" cy="464699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rIns="93175" tIns="4657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jksdksd jh jhfkjhfsd</a:t>
            </a:r>
          </a:p>
        </p:txBody>
      </p:sp>
      <p:sp>
        <p:nvSpPr>
          <p:cNvPr id="271" name="Shape 271"/>
          <p:cNvSpPr txBox="1"/>
          <p:nvPr>
            <p:ph idx="12" type="sldNum"/>
          </p:nvPr>
        </p:nvSpPr>
        <p:spPr>
          <a:xfrm>
            <a:off x="3970937" y="8829967"/>
            <a:ext cx="3037799" cy="464699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75" rIns="93175" tIns="465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" name="Shape 190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" name="Shape 222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" name="Shape 241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idx="1" type="body"/>
          </p:nvPr>
        </p:nvSpPr>
        <p:spPr>
          <a:xfrm>
            <a:off x="701039" y="4415789"/>
            <a:ext cx="5608200" cy="41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" name="Shape 251"/>
          <p:cNvSpPr/>
          <p:nvPr>
            <p:ph idx="2" type="sldImg"/>
          </p:nvPr>
        </p:nvSpPr>
        <p:spPr>
          <a:xfrm>
            <a:off x="1181100" y="696912"/>
            <a:ext cx="4648199" cy="34862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Relationship Id="rId2" Type="http://schemas.openxmlformats.org/officeDocument/2006/relationships/image" Target="../media/image01.png"/></Relationship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Relationship Id="rId2" Type="http://schemas.openxmlformats.org/officeDocument/2006/relationships/image" Target="../media/image1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Relationship Id="rId2" Type="http://schemas.openxmlformats.org/officeDocument/2006/relationships/image" Target="../media/image0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Relationship Id="rId2" Type="http://schemas.openxmlformats.org/officeDocument/2006/relationships/image" Target="../media/image0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Relationship Id="rId2" Type="http://schemas.openxmlformats.org/officeDocument/2006/relationships/image" Target="../media/image0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Relationship Id="rId2" Type="http://schemas.openxmlformats.org/officeDocument/2006/relationships/image" Target="../media/image0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7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Relationship Id="rId2" Type="http://schemas.openxmlformats.org/officeDocument/2006/relationships/image" Target="../media/image0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Relationship Id="rId2" Type="http://schemas.openxmlformats.org/officeDocument/2006/relationships/image" Target="../media/image0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.xml"/></Relationships>
</file>

<file path=ppt/slideLayouts/slideLayout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Layout (w/o bullets)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idx="1" type="body"/>
          </p:nvPr>
        </p:nvSpPr>
        <p:spPr>
          <a:xfrm>
            <a:off x="228600" y="14478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rgbClr val="017EB8"/>
              </a:buClr>
              <a:buFont typeface="Arial"/>
              <a:buNone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Shape 19"/>
          <p:cNvSpPr txBox="1"/>
          <p:nvPr>
            <p:ph type="title"/>
          </p:nvPr>
        </p:nvSpPr>
        <p:spPr>
          <a:xfrm>
            <a:off x="2286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s Layout with Picture">
    <p:bg>
      <p:bgPr>
        <a:blipFill rotWithShape="1">
          <a:blip r:embed="rId2">
            <a:alphaModFix/>
          </a:blip>
          <a:stretch>
            <a:fillRect b="0" l="-5999" r="-5998" t="0"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4802400" y="0"/>
            <a:ext cx="43452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2_One Columns Layout with Picture">
    <p:bg>
      <p:bgPr>
        <a:blipFill rotWithShape="1">
          <a:blip r:embed="rId2">
            <a:alphaModFix/>
          </a:blip>
          <a:stretch>
            <a:fillRect b="0" l="-5999" r="-5998" t="0"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idx="1" type="body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_One Columns Layout with Picture">
    <p:bg>
      <p:bgPr>
        <a:blipFill rotWithShape="1">
          <a:blip r:embed="rId2">
            <a:alphaModFix/>
          </a:blip>
          <a:stretch>
            <a:fillRect b="0" l="-5999" r="-5998" t="0"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body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Layout with Picture">
    <p:bg>
      <p:bgPr>
        <a:blipFill rotWithShape="1">
          <a:blip r:embed="rId2">
            <a:alphaModFix/>
          </a:blip>
          <a:stretch>
            <a:fillRect b="0" l="-5999" r="-5998" t="0"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0" y="5181600"/>
            <a:ext cx="9136379" cy="914400"/>
          </a:xfrm>
          <a:prstGeom prst="rect">
            <a:avLst/>
          </a:prstGeom>
          <a:solidFill>
            <a:srgbClr val="017EB8"/>
          </a:solidFill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1"/>
              </a:buClr>
              <a:buFont typeface="Quattrocento Sans"/>
              <a:buNone/>
              <a:defRPr b="0" i="0" sz="4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lide with 3 columns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ctrTitle"/>
          </p:nvPr>
        </p:nvSpPr>
        <p:spPr>
          <a:xfrm>
            <a:off x="457200" y="2362200"/>
            <a:ext cx="8381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lt1"/>
              </a:buClr>
              <a:buFont typeface="Quattrocento Sans"/>
              <a:buNone/>
              <a:defRPr b="0" i="0" sz="4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9" name="Shape 59"/>
          <p:cNvSpPr txBox="1"/>
          <p:nvPr/>
        </p:nvSpPr>
        <p:spPr>
          <a:xfrm>
            <a:off x="2743200" y="4953000"/>
            <a:ext cx="16001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934200" y="5334000"/>
            <a:ext cx="180570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4775200" y="5334000"/>
            <a:ext cx="180570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3" type="body"/>
          </p:nvPr>
        </p:nvSpPr>
        <p:spPr>
          <a:xfrm>
            <a:off x="2616200" y="5334000"/>
            <a:ext cx="180570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4" type="body"/>
          </p:nvPr>
        </p:nvSpPr>
        <p:spPr>
          <a:xfrm>
            <a:off x="457200" y="5334000"/>
            <a:ext cx="180570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5_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ctrTitle"/>
          </p:nvPr>
        </p:nvSpPr>
        <p:spPr>
          <a:xfrm>
            <a:off x="304800" y="1828800"/>
            <a:ext cx="44958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4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1" name="Shape 71"/>
          <p:cNvSpPr txBox="1"/>
          <p:nvPr>
            <p:ph idx="1" type="subTitle"/>
          </p:nvPr>
        </p:nvSpPr>
        <p:spPr>
          <a:xfrm>
            <a:off x="419100" y="4953000"/>
            <a:ext cx="3877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52400" lvl="0" marL="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/>
          <p:nvPr>
            <p:ph idx="2" type="pic"/>
          </p:nvPr>
        </p:nvSpPr>
        <p:spPr>
          <a:xfrm>
            <a:off x="5029200" y="0"/>
            <a:ext cx="37338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640"/>
              </a:spcBef>
              <a:buClr>
                <a:srgbClr val="017EB8"/>
              </a:buClr>
              <a:buFont typeface="Arial"/>
              <a:buNone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Layout (w/ bullets)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idx="1" type="body"/>
          </p:nvPr>
        </p:nvSpPr>
        <p:spPr>
          <a:xfrm>
            <a:off x="230400" y="14478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3500" lvl="0" marL="266700" marR="0" rtl="0" algn="l">
              <a:spcBef>
                <a:spcPts val="64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7F7F7F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76" name="Shape 76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Header">
    <p:bg>
      <p:bgPr>
        <a:solidFill>
          <a:srgbClr val="017EB8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762000" y="2590800"/>
            <a:ext cx="7772400" cy="1361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4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lide with 3 columns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ctrTitle"/>
          </p:nvPr>
        </p:nvSpPr>
        <p:spPr>
          <a:xfrm>
            <a:off x="457200" y="2362200"/>
            <a:ext cx="8381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lt1"/>
              </a:buClr>
              <a:buFont typeface="Quattrocento Sans"/>
              <a:buNone/>
              <a:defRPr b="0" i="0" sz="4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1" name="Shape 81"/>
          <p:cNvSpPr txBox="1"/>
          <p:nvPr/>
        </p:nvSpPr>
        <p:spPr>
          <a:xfrm>
            <a:off x="2743200" y="4953000"/>
            <a:ext cx="16001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934200" y="53340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2" type="body"/>
          </p:nvPr>
        </p:nvSpPr>
        <p:spPr>
          <a:xfrm>
            <a:off x="4775200" y="53340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3" type="body"/>
          </p:nvPr>
        </p:nvSpPr>
        <p:spPr>
          <a:xfrm>
            <a:off x="2616200" y="53340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4" type="body"/>
          </p:nvPr>
        </p:nvSpPr>
        <p:spPr>
          <a:xfrm>
            <a:off x="457200" y="53340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8" name="Shape 88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Layout (w/ bullets)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idx="1" type="body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3500" lvl="0" marL="266700" marR="0" rtl="0" algn="l">
              <a:spcBef>
                <a:spcPts val="64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7F7F7F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4" name="Shape 24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_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1" name="Shape 91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4_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pic"/>
          </p:nvPr>
        </p:nvSpPr>
        <p:spPr>
          <a:xfrm>
            <a:off x="304800" y="2514600"/>
            <a:ext cx="1981199" cy="1981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3500" lvl="0" marL="266700" marR="0" rtl="0" algn="l">
              <a:spcBef>
                <a:spcPts val="64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Shape 94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5" name="Shape 95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Title Slide (w/o logo)">
    <p:bg>
      <p:bgPr>
        <a:solidFill>
          <a:srgbClr val="017EB8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8" name="Shape 98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Layout (w/o bullets)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idx="1" type="body"/>
          </p:nvPr>
        </p:nvSpPr>
        <p:spPr>
          <a:xfrm>
            <a:off x="228600" y="14478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rgbClr val="017EB8"/>
              </a:buClr>
              <a:buFont typeface="Arial"/>
              <a:buNone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Shape 101"/>
          <p:cNvSpPr txBox="1"/>
          <p:nvPr>
            <p:ph type="title"/>
          </p:nvPr>
        </p:nvSpPr>
        <p:spPr>
          <a:xfrm>
            <a:off x="2286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wo Columns Layou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" type="body"/>
          </p:nvPr>
        </p:nvSpPr>
        <p:spPr>
          <a:xfrm>
            <a:off x="230400" y="1450101"/>
            <a:ext cx="3886200" cy="4493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06" name="Shape 106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4800600" y="1450101"/>
            <a:ext cx="3886200" cy="4493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One Column Layou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s Layout with Picture">
    <p:bg>
      <p:bgPr>
        <a:blipFill rotWithShape="1">
          <a:blip r:embed="rId2">
            <a:alphaModFix/>
          </a:blip>
          <a:stretch>
            <a:fillRect b="0" l="-5999" r="-5999" t="0"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idx="1" type="body"/>
          </p:nvPr>
        </p:nvSpPr>
        <p:spPr>
          <a:xfrm>
            <a:off x="4802400" y="0"/>
            <a:ext cx="43452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2_One Columns Layout with Picture">
    <p:bg>
      <p:bgPr>
        <a:blipFill rotWithShape="1">
          <a:blip r:embed="rId2">
            <a:alphaModFix/>
          </a:blip>
          <a:stretch>
            <a:fillRect b="0" l="-5999" r="-5999" t="0"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idx="1" type="body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_One Columns Layout with Picture">
    <p:bg>
      <p:bgPr>
        <a:blipFill rotWithShape="1">
          <a:blip r:embed="rId2">
            <a:alphaModFix/>
          </a:blip>
          <a:stretch>
            <a:fillRect b="0" l="-5999" r="-5999" t="0"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Layout with Picture">
    <p:bg>
      <p:bgPr>
        <a:blipFill rotWithShape="1">
          <a:blip r:embed="rId2">
            <a:alphaModFix/>
          </a:blip>
          <a:stretch>
            <a:fillRect b="0" l="-5999" r="-5999" t="0"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ctrTitle"/>
          </p:nvPr>
        </p:nvSpPr>
        <p:spPr>
          <a:xfrm>
            <a:off x="0" y="5181600"/>
            <a:ext cx="9136500" cy="914400"/>
          </a:xfrm>
          <a:prstGeom prst="rect">
            <a:avLst/>
          </a:prstGeom>
          <a:solidFill>
            <a:srgbClr val="017EB8"/>
          </a:solidFill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1"/>
              </a:buClr>
              <a:buFont typeface="Quattrocento Sans"/>
              <a:buNone/>
              <a:defRPr b="0" i="0" sz="4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_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7" name="Shape 27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5_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ctrTitle"/>
          </p:nvPr>
        </p:nvSpPr>
        <p:spPr>
          <a:xfrm>
            <a:off x="304800" y="1828800"/>
            <a:ext cx="44958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4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6" name="Shape 126"/>
          <p:cNvSpPr txBox="1"/>
          <p:nvPr>
            <p:ph idx="1" type="subTitle"/>
          </p:nvPr>
        </p:nvSpPr>
        <p:spPr>
          <a:xfrm>
            <a:off x="419100" y="4953000"/>
            <a:ext cx="3877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52400" lvl="0" marL="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Shape 127"/>
          <p:cNvSpPr/>
          <p:nvPr>
            <p:ph idx="2" type="pic"/>
          </p:nvPr>
        </p:nvSpPr>
        <p:spPr>
          <a:xfrm>
            <a:off x="5029200" y="0"/>
            <a:ext cx="37338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640"/>
              </a:spcBef>
              <a:buClr>
                <a:srgbClr val="017EB8"/>
              </a:buClr>
              <a:buFont typeface="Arial"/>
              <a:buNone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Layout (w/ bullets)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" type="body"/>
          </p:nvPr>
        </p:nvSpPr>
        <p:spPr>
          <a:xfrm>
            <a:off x="230400" y="14478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3500" lvl="0" marL="266700" marR="0" rtl="0" algn="l">
              <a:spcBef>
                <a:spcPts val="64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7F7F7F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31" name="Shape 131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Header">
    <p:bg>
      <p:bgPr>
        <a:solidFill>
          <a:srgbClr val="017EB8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762000" y="2590800"/>
            <a:ext cx="7772400" cy="1361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4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lide with 3 columns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ctrTitle"/>
          </p:nvPr>
        </p:nvSpPr>
        <p:spPr>
          <a:xfrm>
            <a:off x="457200" y="2362200"/>
            <a:ext cx="8381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lt1"/>
              </a:buClr>
              <a:buFont typeface="Quattrocento Sans"/>
              <a:buNone/>
              <a:defRPr b="0" i="0" sz="4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6" name="Shape 136"/>
          <p:cNvSpPr txBox="1"/>
          <p:nvPr/>
        </p:nvSpPr>
        <p:spPr>
          <a:xfrm>
            <a:off x="2743200" y="4953000"/>
            <a:ext cx="160019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934200" y="53340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2" type="body"/>
          </p:nvPr>
        </p:nvSpPr>
        <p:spPr>
          <a:xfrm>
            <a:off x="4775200" y="53340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3" type="body"/>
          </p:nvPr>
        </p:nvSpPr>
        <p:spPr>
          <a:xfrm>
            <a:off x="2616200" y="53340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4" type="body"/>
          </p:nvPr>
        </p:nvSpPr>
        <p:spPr>
          <a:xfrm>
            <a:off x="457200" y="53340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Arial"/>
              <a:buNone/>
              <a:defRPr b="0" i="0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43" name="Shape 143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_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46" name="Shape 146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4_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pic"/>
          </p:nvPr>
        </p:nvSpPr>
        <p:spPr>
          <a:xfrm>
            <a:off x="304800" y="2514600"/>
            <a:ext cx="1981199" cy="1981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3500" lvl="0" marL="266700" marR="0" rtl="0" algn="l">
              <a:spcBef>
                <a:spcPts val="64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Shape 149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50" name="Shape 150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Title Slide (w/o logo)">
    <p:bg>
      <p:bgPr>
        <a:solidFill>
          <a:srgbClr val="017EB8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53" name="Shape 153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Layout (w/o bullets)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idx="1" type="body"/>
          </p:nvPr>
        </p:nvSpPr>
        <p:spPr>
          <a:xfrm>
            <a:off x="228600" y="14478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rgbClr val="017EB8"/>
              </a:buClr>
              <a:buFont typeface="Arial"/>
              <a:buNone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Shape 156"/>
          <p:cNvSpPr txBox="1"/>
          <p:nvPr>
            <p:ph type="title"/>
          </p:nvPr>
        </p:nvSpPr>
        <p:spPr>
          <a:xfrm>
            <a:off x="2286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57" name="Shape 157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wo Columns Layou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idx="1" type="body"/>
          </p:nvPr>
        </p:nvSpPr>
        <p:spPr>
          <a:xfrm>
            <a:off x="230400" y="1450101"/>
            <a:ext cx="3886200" cy="4493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61" name="Shape 161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62" name="Shape 162"/>
          <p:cNvSpPr txBox="1"/>
          <p:nvPr>
            <p:ph idx="2" type="body"/>
          </p:nvPr>
        </p:nvSpPr>
        <p:spPr>
          <a:xfrm>
            <a:off x="4800600" y="1450101"/>
            <a:ext cx="3886200" cy="4493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4_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idx="2" type="pic"/>
          </p:nvPr>
        </p:nvSpPr>
        <p:spPr>
          <a:xfrm>
            <a:off x="304800" y="2514600"/>
            <a:ext cx="1981199" cy="1981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3500" lvl="0" marL="266700" marR="0" rtl="0" algn="l">
              <a:spcBef>
                <a:spcPts val="64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Shape 30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One Column Layou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65" name="Shape 165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s Layout with Picture">
    <p:bg>
      <p:bgPr>
        <a:blipFill rotWithShape="1">
          <a:blip r:embed="rId2">
            <a:alphaModFix/>
          </a:blip>
          <a:stretch>
            <a:fillRect b="0" l="-5999" r="-5999" t="0"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" type="body"/>
          </p:nvPr>
        </p:nvSpPr>
        <p:spPr>
          <a:xfrm>
            <a:off x="4802400" y="0"/>
            <a:ext cx="43452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2_One Columns Layout with Picture">
    <p:bg>
      <p:bgPr>
        <a:blipFill rotWithShape="1">
          <a:blip r:embed="rId2">
            <a:alphaModFix/>
          </a:blip>
          <a:stretch>
            <a:fillRect b="0" l="-5999" r="-5999" t="0"/>
          </a:stretch>
        </a:blip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idx="1" type="body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_One Columns Layout with Picture">
    <p:bg>
      <p:bgPr>
        <a:blipFill rotWithShape="1">
          <a:blip r:embed="rId2">
            <a:alphaModFix/>
          </a:blip>
          <a:stretch>
            <a:fillRect b="0" l="-5999" r="-5999" t="0"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idx="1" type="body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Layout with Picture">
    <p:bg>
      <p:bgPr>
        <a:blipFill rotWithShape="1">
          <a:blip r:embed="rId2">
            <a:alphaModFix/>
          </a:blip>
          <a:stretch>
            <a:fillRect b="0" l="-5999" r="-5999" t="0"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ctrTitle"/>
          </p:nvPr>
        </p:nvSpPr>
        <p:spPr>
          <a:xfrm>
            <a:off x="0" y="5181600"/>
            <a:ext cx="9136500" cy="914400"/>
          </a:xfrm>
          <a:prstGeom prst="rect">
            <a:avLst/>
          </a:prstGeom>
          <a:solidFill>
            <a:srgbClr val="017EB8"/>
          </a:solidFill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1"/>
              </a:buClr>
              <a:buFont typeface="Quattrocento Sans"/>
              <a:buNone/>
              <a:defRPr b="0" i="0" sz="4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5_Title Slide">
    <p:bg>
      <p:bgPr>
        <a:blipFill rotWithShape="1">
          <a:blip r:embed="rId2">
            <a:alphaModFix/>
          </a:blip>
          <a:stretch>
            <a:fillRect b="0" l="-2999" r="-2999" t="0"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ctrTitle"/>
          </p:nvPr>
        </p:nvSpPr>
        <p:spPr>
          <a:xfrm>
            <a:off x="304800" y="1828800"/>
            <a:ext cx="44958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4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4" name="Shape 34"/>
          <p:cNvSpPr txBox="1"/>
          <p:nvPr>
            <p:ph idx="1" type="subTitle"/>
          </p:nvPr>
        </p:nvSpPr>
        <p:spPr>
          <a:xfrm>
            <a:off x="419100" y="4953000"/>
            <a:ext cx="3877408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52400" lvl="0" marL="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/>
          <p:nvPr>
            <p:ph idx="2" type="pic"/>
          </p:nvPr>
        </p:nvSpPr>
        <p:spPr>
          <a:xfrm>
            <a:off x="5029200" y="0"/>
            <a:ext cx="37338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640"/>
              </a:spcBef>
              <a:buClr>
                <a:srgbClr val="017EB8"/>
              </a:buClr>
              <a:buFont typeface="Arial"/>
              <a:buNone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Title Slide (w/o logo)">
    <p:bg>
      <p:bgPr>
        <a:solidFill>
          <a:srgbClr val="017EB8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ctrTitle"/>
          </p:nvPr>
        </p:nvSpPr>
        <p:spPr>
          <a:xfrm>
            <a:off x="2438400" y="2590800"/>
            <a:ext cx="6476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8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wo Columns Layou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idx="1" type="body"/>
          </p:nvPr>
        </p:nvSpPr>
        <p:spPr>
          <a:xfrm>
            <a:off x="230400" y="1450101"/>
            <a:ext cx="3886200" cy="44934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42" name="Shape 42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800600" y="1450101"/>
            <a:ext cx="3886200" cy="44934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58750" lvl="1" marL="628650" marR="0" rtl="0" algn="l">
              <a:spcBef>
                <a:spcPts val="400"/>
              </a:spcBef>
              <a:buClr>
                <a:srgbClr val="595959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57150" lvl="2" marL="971550" marR="0" rtl="0" algn="l">
              <a:spcBef>
                <a:spcPts val="360"/>
              </a:spcBef>
              <a:buClr>
                <a:srgbClr val="595959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27000" lvl="3" marL="12573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27000" lvl="4" marL="1485900" marR="0" rtl="0" algn="l">
              <a:spcBef>
                <a:spcPts val="32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One Column Layou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Header">
    <p:bg>
      <p:bgPr>
        <a:solidFill>
          <a:srgbClr val="017EB8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title"/>
          </p:nvPr>
        </p:nvSpPr>
        <p:spPr>
          <a:xfrm>
            <a:off x="762000" y="25908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4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00.jpg"/><Relationship Id="rId2" Type="http://schemas.openxmlformats.org/officeDocument/2006/relationships/slideLayout" Target="../slideLayouts/slideLayout.xml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" Type="http://schemas.openxmlformats.org/officeDocument/2006/relationships/image" Target="../media/image04.jpg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7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1" Type="http://schemas.openxmlformats.org/officeDocument/2006/relationships/image" Target="../media/image08.jpg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2.xml"/><Relationship Id="rId17" Type="http://schemas.openxmlformats.org/officeDocument/2006/relationships/theme" Target="../theme/theme.xml"/><Relationship Id="rId1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/Relationships>
</file>

<file path=ppt/slideMasters/slideMaster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1">
            <a:alphaModFix/>
          </a:blip>
          <a:stretch>
            <a:fillRect b="0" l="0" r="-3999" t="0"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3500" lvl="0" marL="266700" marR="0" rtl="0" algn="l">
              <a:spcBef>
                <a:spcPts val="64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6858000" y="644683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3" name="Shape 13"/>
          <p:cNvSpPr txBox="1"/>
          <p:nvPr/>
        </p:nvSpPr>
        <p:spPr>
          <a:xfrm>
            <a:off x="1905000" y="6324600"/>
            <a:ext cx="3048000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280"/>
              </a:spcBef>
              <a:buClr>
                <a:srgbClr val="017EB8"/>
              </a:buClr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1">
            <a:alphaModFix/>
          </a:blip>
          <a:stretch>
            <a:fillRect b="0" l="0" r="-3999" t="0"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230400" y="14478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3500" lvl="0" marL="266700" marR="0" rtl="0" algn="l">
              <a:spcBef>
                <a:spcPts val="64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6858000" y="6446837"/>
            <a:ext cx="2133599" cy="365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68" name="Shape 68"/>
          <p:cNvSpPr txBox="1"/>
          <p:nvPr/>
        </p:nvSpPr>
        <p:spPr>
          <a:xfrm>
            <a:off x="1905000" y="6324600"/>
            <a:ext cx="3048000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280"/>
              </a:spcBef>
              <a:buClr>
                <a:srgbClr val="017EB8"/>
              </a:buClr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1">
            <a:alphaModFix/>
          </a:blip>
          <a:stretch>
            <a:fillRect b="0" l="0" r="-3999" t="0"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17EB8"/>
              </a:buClr>
              <a:buFont typeface="Quattrocento Sans"/>
              <a:buNone/>
              <a:defRPr b="0" i="0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230400" y="14478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3500" lvl="0" marL="266700" marR="0" rtl="0" algn="l">
              <a:spcBef>
                <a:spcPts val="640"/>
              </a:spcBef>
              <a:buClr>
                <a:srgbClr val="017EB8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107950" lvl="1" marL="628650" marR="0" rtl="0" algn="l">
              <a:spcBef>
                <a:spcPts val="56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800" u="none" cap="none" strike="noStrike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19050" lvl="2" marL="97155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101600" lvl="3" marL="12573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101600" lvl="4" marL="1485900" marR="0" rtl="0" algn="l">
              <a:spcBef>
                <a:spcPts val="400"/>
              </a:spcBef>
              <a:buClr>
                <a:srgbClr val="017EB8"/>
              </a:buClr>
              <a:buSzPct val="100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2" type="sldNum"/>
          </p:nvPr>
        </p:nvSpPr>
        <p:spPr>
          <a:xfrm>
            <a:off x="6858000" y="6446837"/>
            <a:ext cx="2133599" cy="365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23" name="Shape 123"/>
          <p:cNvSpPr txBox="1"/>
          <p:nvPr/>
        </p:nvSpPr>
        <p:spPr>
          <a:xfrm>
            <a:off x="1905000" y="6324600"/>
            <a:ext cx="3048000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280"/>
              </a:spcBef>
              <a:buClr>
                <a:srgbClr val="017EB8"/>
              </a:buClr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.xml"/><Relationship Id="rId2" Type="http://schemas.openxmlformats.org/officeDocument/2006/relationships/notesSlide" Target="../notesSlides/notesSlide.xml"/></Relationships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1.xml"/><Relationship Id="rId3" Type="http://schemas.openxmlformats.org/officeDocument/2006/relationships/hyperlink" Target="mailto:info@softserveinc.com" TargetMode="External"/><Relationship Id="rId4" Type="http://schemas.openxmlformats.org/officeDocument/2006/relationships/hyperlink" Target="http://www.softserveinc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Relationship Id="rId5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Relationship Id="rId5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25.jpg"/><Relationship Id="rId5" Type="http://schemas.openxmlformats.org/officeDocument/2006/relationships/image" Target="../media/image26.png"/></Relationships>
</file>

<file path=ppt/slides/slide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ctrTitle"/>
          </p:nvPr>
        </p:nvSpPr>
        <p:spPr>
          <a:xfrm>
            <a:off x="2438400" y="2668875"/>
            <a:ext cx="6476999" cy="1369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lang="en">
                <a:solidFill>
                  <a:srgbClr val="FFFFFF"/>
                </a:solidFill>
              </a:rPr>
              <a:t>Testing types</a:t>
            </a:r>
          </a:p>
          <a:p>
            <a:pPr indent="0" lvl="0" marL="0" marR="0" rtl="0" algn="ctr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lang="en" sz="3000">
                <a:solidFill>
                  <a:srgbClr val="FFFFFF"/>
                </a:solidFill>
              </a:rPr>
              <a:t>Slack: Desktop Client for Communication tool</a:t>
            </a:r>
          </a:p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t/>
            </a:r>
            <a:endParaRPr>
              <a:solidFill>
                <a:srgbClr val="6FA8DC"/>
              </a:solidFill>
            </a:endParaRPr>
          </a:p>
        </p:txBody>
      </p:sp>
      <p:sp>
        <p:nvSpPr>
          <p:cNvPr id="179" name="Shape 179"/>
          <p:cNvSpPr txBox="1"/>
          <p:nvPr>
            <p:ph idx="1" type="subTitle"/>
          </p:nvPr>
        </p:nvSpPr>
        <p:spPr>
          <a:xfrm>
            <a:off x="2438400" y="5410200"/>
            <a:ext cx="64007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66700" lvl="0" marL="266700" marR="0" rtl="0" algn="l"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100000"/>
              <a:buFont typeface="Arial"/>
              <a:buChar char="•"/>
            </a:pPr>
            <a:r>
              <a:rPr lang="en"/>
              <a:t> 								Olesia Ivanauskaite</a:t>
            </a:r>
          </a:p>
          <a:p>
            <a:pPr indent="0" lvl="0" marL="3657600" marR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01/20/2016</a:t>
            </a:r>
          </a:p>
          <a:p>
            <a:pPr indent="-266700" lvl="0" marL="266700" marR="0" rtl="0" algn="l">
              <a:spcBef>
                <a:spcPts val="480"/>
              </a:spcBef>
              <a:buClr>
                <a:srgbClr val="017EB8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75BEE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 spd="slow">
    <p:cut/>
  </p:transition>
</p:sld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9200" y="2819400"/>
            <a:ext cx="3532800" cy="353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/>
          <p:nvPr/>
        </p:nvSpPr>
        <p:spPr>
          <a:xfrm>
            <a:off x="457200" y="127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b="0" i="0" lang="en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Agenda</a:t>
            </a:r>
          </a:p>
        </p:txBody>
      </p:sp>
      <p:sp>
        <p:nvSpPr>
          <p:cNvPr id="187" name="Shape 187"/>
          <p:cNvSpPr/>
          <p:nvPr/>
        </p:nvSpPr>
        <p:spPr>
          <a:xfrm>
            <a:off x="381000" y="1173550"/>
            <a:ext cx="7867800" cy="4708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81000" lvl="0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Quattrocento Sans"/>
              <a:buChar char="●"/>
            </a:pPr>
            <a:r>
              <a:rPr i="1" lang="en"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Slack: Desktop Client for Communication tool</a:t>
            </a:r>
          </a:p>
          <a:p>
            <a:pPr indent="-381000" lvl="0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Quattrocento Sans"/>
              <a:buChar char="●"/>
            </a:pPr>
            <a:r>
              <a:rPr i="1" lang="en"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Positive Functional testing</a:t>
            </a:r>
          </a:p>
          <a:p>
            <a:pPr indent="-381000" lvl="0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Quattrocento Sans"/>
              <a:buChar char="●"/>
            </a:pPr>
            <a:r>
              <a:rPr i="1" lang="en"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Negative Functional testing</a:t>
            </a:r>
          </a:p>
          <a:p>
            <a:pPr indent="-381000" lvl="0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Quattrocento Sans"/>
              <a:buChar char="●"/>
            </a:pPr>
            <a:r>
              <a:rPr i="1" lang="en"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Functional testing: Smoke</a:t>
            </a:r>
          </a:p>
          <a:p>
            <a:pPr indent="-381000" lvl="0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Quattrocento Sans"/>
              <a:buChar char="●"/>
            </a:pPr>
            <a:r>
              <a:rPr i="1" lang="en"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Non-Functional testing: UI</a:t>
            </a:r>
          </a:p>
          <a:p>
            <a:pPr indent="-381000" lvl="0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Quattrocento Sans"/>
              <a:buChar char="●"/>
            </a:pPr>
            <a:r>
              <a:rPr i="1" lang="en"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Performance testing</a:t>
            </a:r>
          </a:p>
          <a:p>
            <a:pPr indent="-381000" lvl="0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Quattrocento Sans"/>
              <a:buChar char="●"/>
            </a:pPr>
            <a:r>
              <a:rPr i="1" lang="en"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Stress testing</a:t>
            </a:r>
          </a:p>
          <a:p>
            <a:pPr indent="-381000" lvl="0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Quattrocento Sans"/>
              <a:buChar char="●"/>
            </a:pPr>
            <a:r>
              <a:rPr i="1" lang="en"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Load testing</a:t>
            </a:r>
          </a:p>
          <a:p>
            <a:pPr indent="-381000" lvl="0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Quattrocento Sans"/>
              <a:buChar char="●"/>
            </a:pPr>
            <a:r>
              <a:rPr i="1" lang="en" sz="24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Localization testing</a:t>
            </a:r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 i="1" sz="24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 i="1" sz="24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 i="1" sz="24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 i="1" sz="32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 i="1" sz="32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 b="0" i="1" sz="3200" u="none" cap="none" strike="noStrike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64" name="Shape 264"/>
          <p:cNvSpPr txBox="1"/>
          <p:nvPr/>
        </p:nvSpPr>
        <p:spPr>
          <a:xfrm>
            <a:off x="457200" y="127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Localization</a:t>
            </a:r>
            <a:r>
              <a:rPr b="0"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testing </a:t>
            </a:r>
          </a:p>
        </p:txBody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571575" y="1166825"/>
            <a:ext cx="59988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Story</a:t>
            </a:r>
            <a:r>
              <a:rPr b="1" i="0" lang="en" sz="1600" u="none" cap="none" strike="noStrike">
                <a:solidFill>
                  <a:schemeClr val="dk1"/>
                </a:solidFill>
              </a:rPr>
              <a:t>: </a:t>
            </a:r>
            <a:r>
              <a:rPr i="0" lang="en" sz="1600" u="none" cap="none" strike="noStrike">
                <a:solidFill>
                  <a:schemeClr val="dk1"/>
                </a:solidFill>
              </a:rPr>
              <a:t>As a user I would like to send a message in </a:t>
            </a:r>
            <a:r>
              <a:rPr b="1" lang="en" sz="1600">
                <a:solidFill>
                  <a:schemeClr val="dk1"/>
                </a:solidFill>
              </a:rPr>
              <a:t>Georgian</a:t>
            </a:r>
            <a:r>
              <a:rPr i="0" lang="en" sz="1600" u="none" cap="none" strike="noStrike">
                <a:solidFill>
                  <a:schemeClr val="dk1"/>
                </a:solidFill>
              </a:rPr>
              <a:t> language.</a:t>
            </a:r>
          </a:p>
          <a:p>
            <a:pPr indent="0" lvl="0" marL="0" marR="0" rtl="0"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marR="0" rtl="0">
              <a:spcBef>
                <a:spcPts val="36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Localization </a:t>
            </a:r>
            <a:r>
              <a:rPr b="1" i="0" lang="en" sz="1600" u="none" cap="none" strike="noStrike">
                <a:solidFill>
                  <a:schemeClr val="dk1"/>
                </a:solidFill>
              </a:rPr>
              <a:t>Testing Procedure: 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Open</a:t>
            </a:r>
            <a:r>
              <a:rPr b="1" lang="en" sz="1600">
                <a:solidFill>
                  <a:schemeClr val="dk1"/>
                </a:solidFill>
              </a:rPr>
              <a:t> Slack:</a:t>
            </a:r>
            <a:r>
              <a:rPr lang="en" sz="1600">
                <a:solidFill>
                  <a:schemeClr val="dk1"/>
                </a:solidFill>
              </a:rPr>
              <a:t> Desktop Client for Communication tool;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Sign in by entering a team’s </a:t>
            </a:r>
            <a:r>
              <a:rPr b="1" lang="en" sz="1600">
                <a:solidFill>
                  <a:schemeClr val="dk1"/>
                </a:solidFill>
              </a:rPr>
              <a:t>Slack domain</a:t>
            </a:r>
            <a:r>
              <a:rPr lang="en" sz="1600">
                <a:solidFill>
                  <a:schemeClr val="dk1"/>
                </a:solidFill>
              </a:rPr>
              <a:t>, personal email, and password;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Type a message in </a:t>
            </a:r>
            <a:r>
              <a:rPr b="1" lang="en" sz="1600">
                <a:solidFill>
                  <a:schemeClr val="dk1"/>
                </a:solidFill>
              </a:rPr>
              <a:t>Georgian</a:t>
            </a:r>
            <a:r>
              <a:rPr lang="en" sz="1600">
                <a:solidFill>
                  <a:schemeClr val="dk1"/>
                </a:solidFill>
              </a:rPr>
              <a:t> language in the form at the bottom of the screen;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rgbClr val="2C2D30"/>
                </a:solidFill>
              </a:rPr>
              <a:t>Press </a:t>
            </a:r>
            <a:r>
              <a:rPr b="1" lang="en" sz="1600">
                <a:solidFill>
                  <a:srgbClr val="2C2D30"/>
                </a:solidFill>
              </a:rPr>
              <a:t>Enter </a:t>
            </a:r>
            <a:r>
              <a:rPr lang="en" sz="1600">
                <a:solidFill>
                  <a:srgbClr val="2C2D30"/>
                </a:solidFill>
              </a:rPr>
              <a:t>button.</a:t>
            </a:r>
          </a:p>
          <a:p>
            <a:pPr indent="0" lvl="0" marL="0" marR="0" rtl="0">
              <a:spcBef>
                <a:spcPts val="36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marR="0" rtl="0">
              <a:spcBef>
                <a:spcPts val="36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Expected results: </a:t>
            </a:r>
          </a:p>
          <a:p>
            <a:pPr indent="0" lvl="0" marL="0" marR="0" rtl="0">
              <a:spcBef>
                <a:spcPts val="36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Message is successfully sent. All letters are displayed correctly.</a:t>
            </a:r>
          </a:p>
          <a:p>
            <a:pPr indent="0" lvl="0" marL="0" marR="0" rtl="0">
              <a:spcBef>
                <a:spcPts val="360"/>
              </a:spcBef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4740425"/>
            <a:ext cx="8415025" cy="145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type="ctrTitle"/>
          </p:nvPr>
        </p:nvSpPr>
        <p:spPr>
          <a:xfrm>
            <a:off x="457200" y="2362200"/>
            <a:ext cx="8381999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Quattrocento Sans"/>
              <a:buNone/>
            </a:pPr>
            <a:r>
              <a:rPr b="0" i="0" lang="en" sz="4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Thank you</a:t>
            </a:r>
          </a:p>
        </p:txBody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934200" y="5105400"/>
            <a:ext cx="1805699" cy="167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rIns="91425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i="0" lang="en" sz="1202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USA TELEPHONE</a:t>
            </a: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1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Toll-Free: 866.687.3588</a:t>
            </a: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1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Office: 239.690.3111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0" i="0" sz="1110" u="none" cap="none" strike="noStrike">
              <a:solidFill>
                <a:srgbClr val="75BEE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i="0" lang="en" sz="1202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UK TELEPHONE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1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Tel: 0207.544.8414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0" i="0" sz="1110" u="none" cap="none" strike="noStrike">
              <a:solidFill>
                <a:srgbClr val="75BEE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i="0" lang="en" sz="1202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GERMAN TELEPHONE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1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Tel: 0692.602.5857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0" i="0" sz="1110" u="none" cap="none" strike="noStrike">
              <a:solidFill>
                <a:srgbClr val="75BEE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0" i="0" sz="1110" u="none" cap="none" strike="noStrike">
              <a:solidFill>
                <a:srgbClr val="75BEE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" name="Shape 275"/>
          <p:cNvSpPr txBox="1"/>
          <p:nvPr>
            <p:ph idx="2" type="body"/>
          </p:nvPr>
        </p:nvSpPr>
        <p:spPr>
          <a:xfrm>
            <a:off x="4775200" y="51054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i="0" lang="en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EMAIL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sng" cap="none" strike="noStrike">
                <a:solidFill>
                  <a:schemeClr val="hlink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3"/>
              </a:rPr>
              <a:t>info@softserveinc.com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 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i="0" lang="en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WEBSITE: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sng" cap="none" strike="noStrike">
                <a:solidFill>
                  <a:schemeClr val="hlink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4"/>
              </a:rPr>
              <a:t>www.softserveinc.com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75BEE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" name="Shape 276"/>
          <p:cNvSpPr txBox="1"/>
          <p:nvPr>
            <p:ph idx="3" type="body"/>
          </p:nvPr>
        </p:nvSpPr>
        <p:spPr>
          <a:xfrm>
            <a:off x="2616200" y="51054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i="0" lang="en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EUROPE OFFICES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United Kingdom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Germany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Netherlands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Ukraine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Bulgaria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75BEE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" name="Shape 277"/>
          <p:cNvSpPr txBox="1"/>
          <p:nvPr>
            <p:ph idx="4" type="body"/>
          </p:nvPr>
        </p:nvSpPr>
        <p:spPr>
          <a:xfrm>
            <a:off x="457200" y="5105400"/>
            <a:ext cx="18056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i="0" lang="en" sz="12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 OFFICES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Austin, TX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Fort Myers, FL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Boston, MA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Newport Beach, CA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rgbClr val="75BEE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Salt Lake City, UT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75BEE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193" name="Shape 193"/>
          <p:cNvSpPr txBox="1"/>
          <p:nvPr/>
        </p:nvSpPr>
        <p:spPr>
          <a:xfrm>
            <a:off x="457200" y="12700"/>
            <a:ext cx="82296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Slack: Desktop Client for Communication tool</a:t>
            </a:r>
          </a:p>
        </p:txBody>
      </p:sp>
      <p:sp>
        <p:nvSpPr>
          <p:cNvPr id="194" name="Shape 194"/>
          <p:cNvSpPr/>
          <p:nvPr/>
        </p:nvSpPr>
        <p:spPr>
          <a:xfrm>
            <a:off x="237125" y="1904890"/>
            <a:ext cx="7696199" cy="2062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marR="0" rtl="0">
              <a:spcBef>
                <a:spcPts val="0"/>
              </a:spcBef>
              <a:buNone/>
            </a:pPr>
            <a:r>
              <a:rPr lang="en" sz="1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Slack is an excellent online communication tool with a rich collection of settings and options. It works so well as a collaboration tool in business. Slack reduces the friction to working together as a team. It keeps everything in a central place and has a few nifty tricks to help to work a little smarter together.</a:t>
            </a:r>
          </a:p>
        </p:txBody>
      </p:sp>
      <p:pic>
        <p:nvPicPr>
          <p:cNvPr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5650" y="3336350"/>
            <a:ext cx="6318474" cy="29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01" name="Shape 201"/>
          <p:cNvSpPr txBox="1"/>
          <p:nvPr/>
        </p:nvSpPr>
        <p:spPr>
          <a:xfrm>
            <a:off x="457200" y="127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Positive </a:t>
            </a:r>
            <a:r>
              <a:rPr b="0"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Functional testing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571600" y="1062300"/>
            <a:ext cx="8115300" cy="3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Story</a:t>
            </a:r>
            <a:r>
              <a:rPr b="1" i="0" lang="en" sz="1600" u="none" cap="none" strike="noStrike">
                <a:solidFill>
                  <a:schemeClr val="dk1"/>
                </a:solidFill>
              </a:rPr>
              <a:t>: </a:t>
            </a:r>
            <a:r>
              <a:rPr lang="en" sz="1600">
                <a:solidFill>
                  <a:schemeClr val="dk1"/>
                </a:solidFill>
              </a:rPr>
              <a:t>As a user I want to</a:t>
            </a:r>
            <a:r>
              <a:rPr b="0" i="0" lang="en" sz="1600" u="none" cap="none" strike="noStrike">
                <a:solidFill>
                  <a:schemeClr val="dk1"/>
                </a:solidFill>
              </a:rPr>
              <a:t> upload a </a:t>
            </a:r>
            <a:r>
              <a:rPr lang="en" sz="1600">
                <a:solidFill>
                  <a:schemeClr val="dk1"/>
                </a:solidFill>
              </a:rPr>
              <a:t>file to the </a:t>
            </a:r>
            <a:r>
              <a:rPr b="1" lang="en" sz="1600">
                <a:solidFill>
                  <a:schemeClr val="dk1"/>
                </a:solidFill>
              </a:rPr>
              <a:t>Slack</a:t>
            </a:r>
            <a:r>
              <a:rPr lang="en" sz="1600">
                <a:solidFill>
                  <a:schemeClr val="dk1"/>
                </a:solidFill>
              </a:rPr>
              <a:t> window by </a:t>
            </a:r>
            <a:r>
              <a:rPr b="1" lang="en" sz="1600">
                <a:solidFill>
                  <a:srgbClr val="2C2D30"/>
                </a:solidFill>
              </a:rPr>
              <a:t>dragging and dropping</a:t>
            </a:r>
            <a:r>
              <a:rPr lang="en" sz="1600">
                <a:solidFill>
                  <a:schemeClr val="dk1"/>
                </a:solidFill>
              </a:rPr>
              <a:t> it from the computer.</a:t>
            </a: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36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</a:rPr>
              <a:t>Testing Procedure: 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Open</a:t>
            </a:r>
            <a:r>
              <a:rPr b="1" lang="en" sz="1600">
                <a:solidFill>
                  <a:schemeClr val="dk1"/>
                </a:solidFill>
              </a:rPr>
              <a:t> Slack</a:t>
            </a:r>
            <a:r>
              <a:rPr lang="en" sz="1600">
                <a:solidFill>
                  <a:schemeClr val="dk1"/>
                </a:solidFill>
              </a:rPr>
              <a:t>: Desktop Client for Communication tool;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Sign in by entering a team’s </a:t>
            </a:r>
            <a:r>
              <a:rPr b="1" lang="en" sz="1600">
                <a:solidFill>
                  <a:schemeClr val="dk1"/>
                </a:solidFill>
              </a:rPr>
              <a:t>Slack domain</a:t>
            </a:r>
            <a:r>
              <a:rPr lang="en" sz="1600">
                <a:solidFill>
                  <a:schemeClr val="dk1"/>
                </a:solidFill>
              </a:rPr>
              <a:t>, personal email, and password;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Select a file&lt;1GB to upload;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Drop and paste file to the Slack window;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Fill the </a:t>
            </a:r>
            <a:r>
              <a:rPr b="1" lang="en" sz="1600">
                <a:solidFill>
                  <a:schemeClr val="dk1"/>
                </a:solidFill>
              </a:rPr>
              <a:t>Title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b="1" lang="en" sz="1600">
                <a:solidFill>
                  <a:schemeClr val="dk1"/>
                </a:solidFill>
              </a:rPr>
              <a:t>Share with</a:t>
            </a:r>
            <a:r>
              <a:rPr lang="en" sz="1600">
                <a:solidFill>
                  <a:schemeClr val="dk1"/>
                </a:solidFill>
              </a:rPr>
              <a:t> and </a:t>
            </a:r>
            <a:r>
              <a:rPr b="1" lang="en" sz="1600">
                <a:solidFill>
                  <a:schemeClr val="dk1"/>
                </a:solidFill>
              </a:rPr>
              <a:t>Add Comment</a:t>
            </a:r>
            <a:r>
              <a:rPr lang="en" sz="1600">
                <a:solidFill>
                  <a:schemeClr val="dk1"/>
                </a:solidFill>
              </a:rPr>
              <a:t> fields (not required);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Click on </a:t>
            </a:r>
            <a:r>
              <a:rPr b="1" lang="en" sz="1600">
                <a:solidFill>
                  <a:schemeClr val="dk1"/>
                </a:solidFill>
              </a:rPr>
              <a:t>Upload</a:t>
            </a:r>
            <a:r>
              <a:rPr lang="en" sz="1600">
                <a:solidFill>
                  <a:schemeClr val="dk1"/>
                </a:solidFill>
              </a:rPr>
              <a:t> button.</a:t>
            </a:r>
          </a:p>
          <a:p>
            <a:pPr indent="0" lvl="0" marL="0" rtl="0">
              <a:spcBef>
                <a:spcPts val="36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360"/>
              </a:spcBef>
              <a:buNone/>
            </a:pPr>
            <a:r>
              <a:rPr b="1" lang="en" sz="1600">
                <a:solidFill>
                  <a:schemeClr val="dk1"/>
                </a:solidFill>
              </a:rPr>
              <a:t>Expected results:</a:t>
            </a:r>
            <a:r>
              <a:rPr lang="en" sz="1600">
                <a:solidFill>
                  <a:schemeClr val="dk1"/>
                </a:solidFill>
              </a:rPr>
              <a:t> </a:t>
            </a:r>
          </a:p>
          <a:p>
            <a:pPr indent="0" lvl="0" marL="0" rtl="0">
              <a:spcBef>
                <a:spcPts val="360"/>
              </a:spcBef>
              <a:buNone/>
            </a:pPr>
            <a:r>
              <a:rPr lang="en" sz="1600">
                <a:solidFill>
                  <a:schemeClr val="dk1"/>
                </a:solidFill>
              </a:rPr>
              <a:t>File is successfully uploaded. You can click on it to open.</a:t>
            </a:r>
          </a:p>
        </p:txBody>
      </p:sp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637" y="4671100"/>
            <a:ext cx="8115225" cy="161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09" name="Shape 209"/>
          <p:cNvSpPr txBox="1"/>
          <p:nvPr/>
        </p:nvSpPr>
        <p:spPr>
          <a:xfrm>
            <a:off x="457200" y="127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Negative </a:t>
            </a:r>
            <a:r>
              <a:rPr b="0"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Functional testing </a:t>
            </a:r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559600" y="1066800"/>
            <a:ext cx="3784500" cy="5042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Story</a:t>
            </a:r>
            <a:r>
              <a:rPr b="1" i="0" lang="en" sz="1600" u="none" cap="none" strike="noStrike">
                <a:solidFill>
                  <a:schemeClr val="dk1"/>
                </a:solidFill>
              </a:rPr>
              <a:t>: </a:t>
            </a:r>
            <a:r>
              <a:rPr lang="en" sz="1600">
                <a:solidFill>
                  <a:schemeClr val="dk1"/>
                </a:solidFill>
              </a:rPr>
              <a:t>As a user I want to</a:t>
            </a:r>
            <a:r>
              <a:rPr b="0" i="0" lang="en" sz="1600" u="none" cap="none" strike="noStrike">
                <a:solidFill>
                  <a:schemeClr val="dk1"/>
                </a:solidFill>
              </a:rPr>
              <a:t> upload </a:t>
            </a:r>
            <a:r>
              <a:rPr lang="en" sz="1600">
                <a:solidFill>
                  <a:schemeClr val="dk1"/>
                </a:solidFill>
              </a:rPr>
              <a:t>file that is &gt;1GB to the </a:t>
            </a:r>
            <a:r>
              <a:rPr b="1" lang="en" sz="1600">
                <a:solidFill>
                  <a:schemeClr val="dk1"/>
                </a:solidFill>
              </a:rPr>
              <a:t>Slack</a:t>
            </a:r>
            <a:r>
              <a:rPr lang="en" sz="1600">
                <a:solidFill>
                  <a:schemeClr val="dk1"/>
                </a:solidFill>
              </a:rPr>
              <a:t> window. </a:t>
            </a:r>
          </a:p>
          <a:p>
            <a:pPr indent="0" lvl="0" marL="0" marR="0" rtl="0" algn="just">
              <a:spcBef>
                <a:spcPts val="36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360"/>
              </a:spcBef>
              <a:spcAft>
                <a:spcPts val="0"/>
              </a:spcAft>
              <a:buClr>
                <a:srgbClr val="017EB8"/>
              </a:buClr>
              <a:buSzPct val="250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</a:rPr>
              <a:t>Testing Procedure: 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Open</a:t>
            </a:r>
            <a:r>
              <a:rPr b="1" lang="en" sz="1600">
                <a:solidFill>
                  <a:schemeClr val="dk1"/>
                </a:solidFill>
              </a:rPr>
              <a:t> Slack</a:t>
            </a:r>
            <a:r>
              <a:rPr lang="en" sz="1600">
                <a:solidFill>
                  <a:schemeClr val="dk1"/>
                </a:solidFill>
              </a:rPr>
              <a:t>: Desktop Client for Communication tool;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Sign in by entering a team’s </a:t>
            </a:r>
            <a:r>
              <a:rPr b="1" lang="en" sz="1600">
                <a:solidFill>
                  <a:schemeClr val="dk1"/>
                </a:solidFill>
              </a:rPr>
              <a:t>Slack domain</a:t>
            </a:r>
            <a:r>
              <a:rPr lang="en" sz="1600">
                <a:solidFill>
                  <a:schemeClr val="dk1"/>
                </a:solidFill>
              </a:rPr>
              <a:t>, personal email, and password;</a:t>
            </a:r>
          </a:p>
          <a:p>
            <a:pPr indent="-330200" lvl="0" marL="457200" rtl="0">
              <a:spcBef>
                <a:spcPts val="360"/>
              </a:spcBef>
              <a:buClr>
                <a:srgbClr val="2C2D30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rgbClr val="2C2D30"/>
                </a:solidFill>
              </a:rPr>
              <a:t>Click the </a:t>
            </a:r>
            <a:r>
              <a:rPr b="1" lang="en" sz="1600">
                <a:solidFill>
                  <a:srgbClr val="2C2D30"/>
                </a:solidFill>
              </a:rPr>
              <a:t>+</a:t>
            </a:r>
            <a:r>
              <a:rPr lang="en" sz="1600">
                <a:solidFill>
                  <a:srgbClr val="2C2D30"/>
                </a:solidFill>
              </a:rPr>
              <a:t> next to the message box and select</a:t>
            </a:r>
            <a:r>
              <a:rPr b="1" lang="en" sz="1600">
                <a:solidFill>
                  <a:srgbClr val="2C2D30"/>
                </a:solidFill>
              </a:rPr>
              <a:t> Upload a file</a:t>
            </a:r>
            <a:r>
              <a:rPr lang="en" sz="1600">
                <a:solidFill>
                  <a:srgbClr val="2C2D30"/>
                </a:solidFill>
              </a:rPr>
              <a:t>;</a:t>
            </a:r>
          </a:p>
          <a:p>
            <a:pPr indent="-330200" lvl="0" marL="457200" rtl="0">
              <a:spcBef>
                <a:spcPts val="360"/>
              </a:spcBef>
              <a:buClr>
                <a:srgbClr val="2C2D30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rgbClr val="2C2D30"/>
                </a:solidFill>
              </a:rPr>
              <a:t>Choose a file &gt;1GB from the computer and press </a:t>
            </a:r>
            <a:r>
              <a:rPr b="1" lang="en" sz="1600">
                <a:solidFill>
                  <a:srgbClr val="2C2D30"/>
                </a:solidFill>
              </a:rPr>
              <a:t>Open </a:t>
            </a:r>
            <a:r>
              <a:rPr lang="en" sz="1600">
                <a:solidFill>
                  <a:srgbClr val="2C2D30"/>
                </a:solidFill>
              </a:rPr>
              <a:t>button.</a:t>
            </a:r>
          </a:p>
          <a:p>
            <a:pPr indent="0" lvl="0" marL="0" rtl="0">
              <a:spcBef>
                <a:spcPts val="36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360"/>
              </a:spcBef>
              <a:buNone/>
            </a:pPr>
            <a:r>
              <a:rPr b="1" lang="en" sz="1600">
                <a:solidFill>
                  <a:schemeClr val="dk1"/>
                </a:solidFill>
              </a:rPr>
              <a:t>Expected results:</a:t>
            </a:r>
            <a:r>
              <a:rPr lang="en" sz="1600">
                <a:solidFill>
                  <a:schemeClr val="dk1"/>
                </a:solidFill>
              </a:rPr>
              <a:t> </a:t>
            </a:r>
          </a:p>
          <a:p>
            <a:pPr indent="0" lvl="0" marL="0" rtl="0">
              <a:spcBef>
                <a:spcPts val="360"/>
              </a:spcBef>
              <a:buNone/>
            </a:pPr>
            <a:r>
              <a:rPr lang="en" sz="1600">
                <a:solidFill>
                  <a:schemeClr val="dk1"/>
                </a:solidFill>
              </a:rPr>
              <a:t>File is not uploaded. A new window with a message </a:t>
            </a:r>
            <a:r>
              <a:rPr b="1" lang="en" sz="1600">
                <a:solidFill>
                  <a:schemeClr val="dk1"/>
                </a:solidFill>
              </a:rPr>
              <a:t>‘That file is too large and cannot be uploaded. The limit is 1GB’</a:t>
            </a:r>
            <a:r>
              <a:rPr lang="en" sz="1600">
                <a:solidFill>
                  <a:schemeClr val="dk1"/>
                </a:solidFill>
              </a:rPr>
              <a:t> appears on the screen.</a:t>
            </a:r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2075" y="1333500"/>
            <a:ext cx="4400174" cy="312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idx="12" type="sldNum"/>
          </p:nvPr>
        </p:nvSpPr>
        <p:spPr>
          <a:xfrm>
            <a:off x="6780025" y="646465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17" name="Shape 217"/>
          <p:cNvSpPr txBox="1"/>
          <p:nvPr/>
        </p:nvSpPr>
        <p:spPr>
          <a:xfrm>
            <a:off x="433225" y="3335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b="0"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Smoke testing 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433225" y="1087450"/>
            <a:ext cx="5657400" cy="3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rtl="0">
              <a:spcBef>
                <a:spcPts val="0"/>
              </a:spcBef>
              <a:buClr>
                <a:srgbClr val="017EB8"/>
              </a:buClr>
              <a:buSzPct val="250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Story: </a:t>
            </a:r>
            <a:r>
              <a:rPr lang="en" sz="1600">
                <a:solidFill>
                  <a:schemeClr val="dk1"/>
                </a:solidFill>
              </a:rPr>
              <a:t>As a user I want to send a message by using Slack.</a:t>
            </a:r>
          </a:p>
          <a:p>
            <a:pPr indent="0" lvl="0" marL="0" rtl="0">
              <a:spcBef>
                <a:spcPts val="0"/>
              </a:spcBef>
              <a:buClr>
                <a:srgbClr val="017EB8"/>
              </a:buClr>
              <a:buSzPct val="250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 </a:t>
            </a:r>
          </a:p>
          <a:p>
            <a:pPr indent="0" lvl="0" marL="0" rtl="0">
              <a:spcBef>
                <a:spcPts val="360"/>
              </a:spcBef>
              <a:buClr>
                <a:srgbClr val="017EB8"/>
              </a:buClr>
              <a:buSzPct val="250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Functional Testing Procedure: 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Open</a:t>
            </a:r>
            <a:r>
              <a:rPr b="1" lang="en" sz="1600">
                <a:solidFill>
                  <a:schemeClr val="dk1"/>
                </a:solidFill>
              </a:rPr>
              <a:t> Slack</a:t>
            </a:r>
            <a:r>
              <a:rPr lang="en" sz="1600">
                <a:solidFill>
                  <a:schemeClr val="dk1"/>
                </a:solidFill>
              </a:rPr>
              <a:t>: Desktop Client for Communication tool;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Sign in by entering a team’s </a:t>
            </a:r>
            <a:r>
              <a:rPr b="1" lang="en" sz="1600">
                <a:solidFill>
                  <a:schemeClr val="dk1"/>
                </a:solidFill>
              </a:rPr>
              <a:t>Slack domain</a:t>
            </a:r>
            <a:r>
              <a:rPr lang="en" sz="1600">
                <a:solidFill>
                  <a:schemeClr val="dk1"/>
                </a:solidFill>
              </a:rPr>
              <a:t>, personal email, and password;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Type a message in the form at the bottom of the screen;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rgbClr val="2C2D30"/>
                </a:solidFill>
              </a:rPr>
              <a:t>Press </a:t>
            </a:r>
            <a:r>
              <a:rPr b="1" lang="en" sz="1600">
                <a:solidFill>
                  <a:srgbClr val="2C2D30"/>
                </a:solidFill>
              </a:rPr>
              <a:t>Enter </a:t>
            </a:r>
            <a:r>
              <a:rPr lang="en" sz="1600">
                <a:solidFill>
                  <a:srgbClr val="2C2D30"/>
                </a:solidFill>
              </a:rPr>
              <a:t>button.</a:t>
            </a:r>
          </a:p>
          <a:p>
            <a:pPr indent="0" lvl="0" marL="0" rtl="0">
              <a:spcBef>
                <a:spcPts val="36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indent="0" lvl="0" marL="0" rtl="0">
              <a:spcBef>
                <a:spcPts val="360"/>
              </a:spcBef>
              <a:buClr>
                <a:srgbClr val="017EB8"/>
              </a:buClr>
              <a:buSzPct val="250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Expected Results: </a:t>
            </a:r>
          </a:p>
          <a:p>
            <a:pPr indent="0" lvl="0" marL="0" rtl="0">
              <a:spcBef>
                <a:spcPts val="360"/>
              </a:spcBef>
              <a:buClr>
                <a:srgbClr val="017EB8"/>
              </a:buClr>
              <a:buSzPct val="250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Full text message with all of the existing symbols is successfully sent.</a:t>
            </a:r>
          </a:p>
          <a:p>
            <a:pPr indent="0" lvl="0" marL="0" marR="0" rtl="0">
              <a:spcBef>
                <a:spcPts val="320"/>
              </a:spcBef>
              <a:buClr>
                <a:srgbClr val="017EB8"/>
              </a:buClr>
              <a:buSzPct val="25000"/>
              <a:buFont typeface="Arial"/>
              <a:buNone/>
            </a:pPr>
            <a:r>
              <a:t/>
            </a:r>
            <a:endParaRPr b="1" sz="1600"/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225" y="4571675"/>
            <a:ext cx="5791200" cy="146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25" name="Shape 225"/>
          <p:cNvSpPr txBox="1"/>
          <p:nvPr/>
        </p:nvSpPr>
        <p:spPr>
          <a:xfrm>
            <a:off x="457200" y="127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Non-functional testing: UI</a:t>
            </a:r>
          </a:p>
        </p:txBody>
      </p:sp>
      <p:sp>
        <p:nvSpPr>
          <p:cNvPr id="226" name="Shape 226"/>
          <p:cNvSpPr/>
          <p:nvPr/>
        </p:nvSpPr>
        <p:spPr>
          <a:xfrm>
            <a:off x="654725" y="1003300"/>
            <a:ext cx="3937199" cy="5154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buSzPct val="2500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Task: 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Verify the </a:t>
            </a: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Create channel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button UI</a:t>
            </a:r>
          </a:p>
          <a:p>
            <a:pPr indent="0" lvl="0" marL="0" marR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>
              <a:spcBef>
                <a:spcPts val="0"/>
              </a:spcBef>
              <a:buSzPct val="2500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Preconditions: </a:t>
            </a:r>
          </a:p>
          <a:p>
            <a:pPr indent="-330200" lvl="0" marL="457200" rtl="0">
              <a:spcBef>
                <a:spcPts val="360"/>
              </a:spcBef>
              <a:buClr>
                <a:srgbClr val="2C2D30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Open</a:t>
            </a: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Slack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Desktop Client for Communication tool;</a:t>
            </a:r>
          </a:p>
          <a:p>
            <a:pPr indent="-330200" lvl="0" marL="457200" rtl="0">
              <a:spcBef>
                <a:spcPts val="36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Sign in by entering a team’s </a:t>
            </a: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Slack domain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personal email, and password;</a:t>
            </a:r>
          </a:p>
          <a:p>
            <a:pPr indent="-330200" lvl="0" marL="457200" marR="0" rtl="0">
              <a:spcBef>
                <a:spcPts val="0"/>
              </a:spcBef>
              <a:buClr>
                <a:srgbClr val="2C2D30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rgbClr val="2C2D3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Click the </a:t>
            </a:r>
            <a:r>
              <a:rPr b="1" lang="en" sz="1600">
                <a:solidFill>
                  <a:srgbClr val="2C2D3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+</a:t>
            </a:r>
            <a:r>
              <a:rPr lang="en" sz="1600">
                <a:solidFill>
                  <a:srgbClr val="2C2D3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icon next to </a:t>
            </a:r>
            <a:r>
              <a:rPr b="1" lang="en" sz="1600">
                <a:solidFill>
                  <a:srgbClr val="2C2D3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Channels</a:t>
            </a:r>
            <a:r>
              <a:rPr lang="en" sz="1600">
                <a:solidFill>
                  <a:srgbClr val="2C2D3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in the sidebar to open the channel creation window.</a:t>
            </a:r>
          </a:p>
          <a:p>
            <a:pPr lvl="0" marR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69850" lvl="0" marL="0" marR="0" rtl="0">
              <a:spcBef>
                <a:spcPts val="0"/>
              </a:spcBef>
              <a:buSzPct val="6875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UI testing procedure:</a:t>
            </a:r>
          </a:p>
          <a:p>
            <a:pPr indent="-330200" lvl="0" marL="457200" rtl="0">
              <a:spcBef>
                <a:spcPts val="0"/>
              </a:spcBef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Verify that </a:t>
            </a: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Create channel 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button is placed in the bottom left corner of the window;</a:t>
            </a:r>
          </a:p>
          <a:p>
            <a:pPr indent="-330200" lvl="0" marL="457200" marR="0" rtl="0">
              <a:spcBef>
                <a:spcPts val="0"/>
              </a:spcBef>
              <a:buSzPct val="100000"/>
              <a:buFont typeface="Quattrocento Sans"/>
              <a:buAutoNum type="arabicPeriod"/>
            </a:pPr>
            <a:r>
              <a:rPr lang="en" sz="1600">
                <a:latin typeface="Quattrocento Sans"/>
                <a:ea typeface="Quattrocento Sans"/>
                <a:cs typeface="Quattrocento Sans"/>
                <a:sym typeface="Quattrocento Sans"/>
              </a:rPr>
              <a:t>Verify that </a:t>
            </a:r>
            <a:r>
              <a:rPr b="1" lang="en" sz="1600">
                <a:latin typeface="Quattrocento Sans"/>
                <a:ea typeface="Quattrocento Sans"/>
                <a:cs typeface="Quattrocento Sans"/>
                <a:sym typeface="Quattrocento Sans"/>
              </a:rPr>
              <a:t>Create channel</a:t>
            </a:r>
            <a:r>
              <a:rPr lang="en" sz="1600">
                <a:latin typeface="Quattrocento Sans"/>
                <a:ea typeface="Quattrocento Sans"/>
                <a:cs typeface="Quattrocento Sans"/>
                <a:sym typeface="Quattrocento Sans"/>
              </a:rPr>
              <a:t> is green coloured button;</a:t>
            </a:r>
          </a:p>
          <a:p>
            <a:pPr indent="-330200" lvl="0" marL="457200" marR="0" rtl="0">
              <a:spcBef>
                <a:spcPts val="0"/>
              </a:spcBef>
              <a:buSzPct val="100000"/>
              <a:buFont typeface="Quattrocento Sans"/>
              <a:buAutoNum type="arabicPeriod"/>
            </a:pPr>
            <a:r>
              <a:rPr lang="en" sz="1600">
                <a:latin typeface="Quattrocento Sans"/>
                <a:ea typeface="Quattrocento Sans"/>
                <a:cs typeface="Quattrocento Sans"/>
                <a:sym typeface="Quattrocento Sans"/>
              </a:rPr>
              <a:t>Verify that a button </a:t>
            </a:r>
            <a:r>
              <a:rPr b="1" lang="en" sz="1600">
                <a:latin typeface="Quattrocento Sans"/>
                <a:ea typeface="Quattrocento Sans"/>
                <a:cs typeface="Quattrocento Sans"/>
                <a:sym typeface="Quattrocento Sans"/>
              </a:rPr>
              <a:t>text value</a:t>
            </a:r>
            <a:r>
              <a:rPr lang="en" sz="1600">
                <a:latin typeface="Quattrocento Sans"/>
                <a:ea typeface="Quattrocento Sans"/>
                <a:cs typeface="Quattrocento Sans"/>
                <a:sym typeface="Quattrocento Sans"/>
              </a:rPr>
              <a:t> is white coloured.</a:t>
            </a:r>
          </a:p>
          <a:p>
            <a:pPr lvl="0" marR="0" rtl="0">
              <a:spcBef>
                <a:spcPts val="0"/>
              </a:spcBef>
              <a:buNone/>
            </a:pPr>
            <a:r>
              <a:t/>
            </a:r>
            <a:endParaRPr sz="16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1925" y="1003300"/>
            <a:ext cx="4034875" cy="382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idx="12" type="sldNum"/>
          </p:nvPr>
        </p:nvSpPr>
        <p:spPr>
          <a:xfrm>
            <a:off x="6804000" y="6444000"/>
            <a:ext cx="2133599" cy="359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lang="en" sz="1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</a:p>
        </p:txBody>
      </p:sp>
      <p:sp>
        <p:nvSpPr>
          <p:cNvPr id="233" name="Shape 233"/>
          <p:cNvSpPr txBox="1"/>
          <p:nvPr/>
        </p:nvSpPr>
        <p:spPr>
          <a:xfrm>
            <a:off x="457200" y="127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b="0" lang="en" sz="4000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Performance testing </a:t>
            </a:r>
          </a:p>
        </p:txBody>
      </p:sp>
      <p:sp>
        <p:nvSpPr>
          <p:cNvPr id="234" name="Shape 234"/>
          <p:cNvSpPr/>
          <p:nvPr/>
        </p:nvSpPr>
        <p:spPr>
          <a:xfrm>
            <a:off x="533400" y="1066800"/>
            <a:ext cx="3778500" cy="4801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buSzPct val="2500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Task: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Application should load in 10 sec when up to 2000 users access it concurrently. Application should load in 20 sec when up to 4000 users access it concurrently. </a:t>
            </a:r>
          </a:p>
          <a:p>
            <a:pPr indent="0" lvl="0" marL="0" marR="0" rtl="0">
              <a:spcBef>
                <a:spcPts val="0"/>
              </a:spcBef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>
              <a:spcBef>
                <a:spcPts val="0"/>
              </a:spcBef>
              <a:buSzPct val="2500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Performance Testing Procedure: 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emulate different amount of entrance in range (0; 4000), for instance, measure time for 100, 1000, 2000, 3000 and 3500, 4000 concurrent users.</a:t>
            </a:r>
          </a:p>
          <a:p>
            <a:pPr indent="0" lvl="0" marL="0" marR="0" rtl="0">
              <a:spcBef>
                <a:spcPts val="0"/>
              </a:spcBef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just">
              <a:spcBef>
                <a:spcPts val="0"/>
              </a:spcBef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just">
              <a:spcBef>
                <a:spcPts val="0"/>
              </a:spcBef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just">
              <a:spcBef>
                <a:spcPts val="0"/>
              </a:spcBef>
              <a:buNone/>
            </a:pPr>
            <a:r>
              <a:t/>
            </a:r>
            <a:endParaRPr sz="16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35" name="Shape 2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10200" y="2971800"/>
            <a:ext cx="1712400" cy="210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Shape 2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83239" y="1523813"/>
            <a:ext cx="1712700" cy="11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34200" y="2133600"/>
            <a:ext cx="1884000" cy="12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Shape 2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29400" y="4990894"/>
            <a:ext cx="1884000" cy="12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type="title"/>
          </p:nvPr>
        </p:nvSpPr>
        <p:spPr>
          <a:xfrm>
            <a:off x="457200" y="127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b="0" i="0" lang="en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Stress testing </a:t>
            </a:r>
          </a:p>
        </p:txBody>
      </p:sp>
      <p:sp>
        <p:nvSpPr>
          <p:cNvPr id="244" name="Shape 244"/>
          <p:cNvSpPr/>
          <p:nvPr/>
        </p:nvSpPr>
        <p:spPr>
          <a:xfrm>
            <a:off x="339436" y="1066800"/>
            <a:ext cx="4156499" cy="4247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>
              <a:spcBef>
                <a:spcPts val="0"/>
              </a:spcBef>
              <a:buSzPct val="2500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Task: 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 the stability of the product while 200 000 users are sending messages at one time.</a:t>
            </a:r>
          </a:p>
          <a:p>
            <a:pPr indent="0" lvl="0" marL="0" marR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>
              <a:spcBef>
                <a:spcPts val="0"/>
              </a:spcBef>
              <a:buSzPct val="2500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Stress Testing Procedure: </a:t>
            </a:r>
          </a:p>
          <a:p>
            <a:pPr indent="-330200" lvl="0" marL="457200" marR="0" rtl="0">
              <a:spcBef>
                <a:spcPts val="0"/>
              </a:spcBef>
              <a:buClr>
                <a:schemeClr val="dk1"/>
              </a:buClr>
              <a:buSzPct val="100000"/>
              <a:buFont typeface="Quattrocen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Send 200 000 requests to send a message by using a special tool which can generate such amount of users and can provide results.</a:t>
            </a:r>
          </a:p>
          <a:p>
            <a:pPr lvl="0" marR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>
              <a:spcBef>
                <a:spcPts val="0"/>
              </a:spcBef>
              <a:buSzPct val="2500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Expected results: 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system can withstand a stress load.</a:t>
            </a:r>
          </a:p>
        </p:txBody>
      </p:sp>
      <p:pic>
        <p:nvPicPr>
          <p:cNvPr id="245" name="Shape 2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10200" y="2971800"/>
            <a:ext cx="1712400" cy="210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Shape 2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5639" y="1371413"/>
            <a:ext cx="1712700" cy="11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Shape 2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34200" y="2133600"/>
            <a:ext cx="1884000" cy="12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Shape 2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29400" y="4990894"/>
            <a:ext cx="1884000" cy="12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457200" y="127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17EB8"/>
              </a:buClr>
              <a:buSzPct val="25000"/>
              <a:buFont typeface="Quattrocento Sans"/>
              <a:buNone/>
            </a:pPr>
            <a:r>
              <a:rPr b="0" i="0" lang="en" sz="4000" u="none" cap="none" strike="noStrike">
                <a:solidFill>
                  <a:srgbClr val="017EB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Load testing </a:t>
            </a:r>
          </a:p>
        </p:txBody>
      </p:sp>
      <p:sp>
        <p:nvSpPr>
          <p:cNvPr id="254" name="Shape 254"/>
          <p:cNvSpPr/>
          <p:nvPr/>
        </p:nvSpPr>
        <p:spPr>
          <a:xfrm>
            <a:off x="304800" y="1066800"/>
            <a:ext cx="3778500" cy="19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buSzPct val="2500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Task: 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Application should allow a user sent 60 messages per minute.</a:t>
            </a:r>
          </a:p>
          <a:p>
            <a:pPr indent="0" lvl="0" marL="0" marR="0" rtl="0" algn="just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just">
              <a:spcBef>
                <a:spcPts val="0"/>
              </a:spcBef>
              <a:buSzPct val="25000"/>
              <a:buNone/>
            </a:pPr>
            <a:r>
              <a:rPr b="1"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Load Testing Procedure: </a:t>
            </a:r>
            <a:r>
              <a:rPr lang="en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 different amount of messages that can be send per minute (60, 65, 70);</a:t>
            </a:r>
          </a:p>
        </p:txBody>
      </p:sp>
      <p:pic>
        <p:nvPicPr>
          <p:cNvPr id="255" name="Shape 2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10200" y="2971800"/>
            <a:ext cx="1712400" cy="210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Shape 2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83239" y="1447613"/>
            <a:ext cx="1712700" cy="11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Shape 2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34200" y="2133600"/>
            <a:ext cx="1884000" cy="12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29400" y="4990894"/>
            <a:ext cx="1884000" cy="12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.xml><?xml version="1.0" encoding="utf-8"?>
<a:theme xmlns:a="http://schemas.openxmlformats.org/drawingml/2006/main" xmlns:r="http://schemas.openxmlformats.org/officeDocument/2006/relationships" name="Office Theme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5BEE9"/>
      </a:hlink>
      <a:folHlink>
        <a:srgbClr val="00B0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5BEE9"/>
      </a:hlink>
      <a:folHlink>
        <a:srgbClr val="00B0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5BEE9"/>
      </a:hlink>
      <a:folHlink>
        <a:srgbClr val="00B0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